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1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pring%202018\Truss%20Measure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Forces of AC, BC, and </a:t>
            </a:r>
            <a:r>
              <a:rPr lang="en-US" dirty="0" smtClean="0"/>
              <a:t>GD Physical</a:t>
            </a:r>
            <a:r>
              <a:rPr lang="en-US" baseline="0" dirty="0" smtClean="0"/>
              <a:t> Experiment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AB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Sheet1!$F$3:$F$7</c:f>
              <c:numCache>
                <c:formatCode>General</c:formatCode>
                <c:ptCount val="5"/>
                <c:pt idx="0">
                  <c:v>1471.4285714285713</c:v>
                </c:pt>
                <c:pt idx="1">
                  <c:v>1462.2448979591836</c:v>
                </c:pt>
                <c:pt idx="2">
                  <c:v>1454.0816326530612</c:v>
                </c:pt>
                <c:pt idx="3">
                  <c:v>1484.6938775510203</c:v>
                </c:pt>
                <c:pt idx="4">
                  <c:v>1475.5102040816325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58-449A-B3A6-871CEE3A316A}"/>
            </c:ext>
          </c:extLst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BC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Sheet1!$G$3:$G$7</c:f>
              <c:numCache>
                <c:formatCode>General</c:formatCode>
                <c:ptCount val="5"/>
                <c:pt idx="0">
                  <c:v>1101.0204081632651</c:v>
                </c:pt>
                <c:pt idx="1">
                  <c:v>1109.1836734693877</c:v>
                </c:pt>
                <c:pt idx="2">
                  <c:v>1096.9387755102041</c:v>
                </c:pt>
                <c:pt idx="3">
                  <c:v>1117.3469387755099</c:v>
                </c:pt>
                <c:pt idx="4">
                  <c:v>1113.2653061224489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58-449A-B3A6-871CEE3A316A}"/>
            </c:ext>
          </c:extLst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GD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Sheet1!$H$3:$H$7</c:f>
              <c:numCache>
                <c:formatCode>General</c:formatCode>
                <c:ptCount val="5"/>
                <c:pt idx="0">
                  <c:v>-46.938775510204081</c:v>
                </c:pt>
                <c:pt idx="1">
                  <c:v>-55.102040816326529</c:v>
                </c:pt>
                <c:pt idx="2">
                  <c:v>-53.061224489795919</c:v>
                </c:pt>
                <c:pt idx="3">
                  <c:v>-53.061224489795919</c:v>
                </c:pt>
                <c:pt idx="4">
                  <c:v>-47.959183673469383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58-449A-B3A6-871CEE3A3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3540863"/>
        <c:axId val="1743541695"/>
      </c:lineChart>
      <c:catAx>
        <c:axId val="1743540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541695"/>
        <c:crosses val="autoZero"/>
        <c:auto val="1"/>
        <c:lblAlgn val="ctr"/>
        <c:lblOffset val="100"/>
        <c:noMultiLvlLbl val="0"/>
      </c:catAx>
      <c:valAx>
        <c:axId val="174354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 in Grams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54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1518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4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83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8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07452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885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930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4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2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2041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2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2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jfmatrix.com/Analysi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4B25-1593-4B5E-B4CC-D2AF9CA2D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 1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7A16D-94C5-4227-AF37-AD635C543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Charity Fischer</a:t>
            </a:r>
          </a:p>
        </p:txBody>
      </p:sp>
    </p:spTree>
    <p:extLst>
      <p:ext uri="{BB962C8B-B14F-4D97-AF65-F5344CB8AC3E}">
        <p14:creationId xmlns:p14="http://schemas.microsoft.com/office/powerpoint/2010/main" val="245974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6F62-D731-487F-90CF-B71C3A6F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9936-E899-4DF4-A2D7-F9E270F9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  <a:p>
            <a:pPr lvl="1"/>
            <a:r>
              <a:rPr lang="en-US" dirty="0" smtClean="0"/>
              <a:t>The Force of GD in the real world measurement varied greatly from the results in both our paper calculations and the </a:t>
            </a:r>
            <a:r>
              <a:rPr lang="en-US" dirty="0" err="1" smtClean="0"/>
              <a:t>jfmatrix</a:t>
            </a:r>
            <a:r>
              <a:rPr lang="en-US" dirty="0" smtClean="0"/>
              <a:t> analysis most likely due to deformation of plastic, angle of load, etc.</a:t>
            </a:r>
          </a:p>
          <a:p>
            <a:pPr lvl="1"/>
            <a:r>
              <a:rPr lang="en-US" dirty="0" smtClean="0"/>
              <a:t>It’s good to work in groups for the sake of checking work and results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059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1212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42930" y="2286001"/>
            <a:ext cx="7017488" cy="38249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jfmatrix.com/Analysis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Engineering Mechanics: Statics, </a:t>
            </a:r>
            <a:r>
              <a:rPr lang="en-US" dirty="0" err="1" smtClean="0"/>
              <a:t>r.c</a:t>
            </a:r>
            <a:r>
              <a:rPr lang="en-US" dirty="0" smtClean="0"/>
              <a:t>. </a:t>
            </a:r>
            <a:r>
              <a:rPr lang="en-US" dirty="0" err="1" smtClean="0"/>
              <a:t>Hibbeler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4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3C5B-011A-4EF3-86B8-D5D503B5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1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B40F6-0CC1-483E-A6B3-B93F025F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Participants</a:t>
            </a:r>
          </a:p>
          <a:p>
            <a:pPr lvl="1"/>
            <a:r>
              <a:rPr lang="en-US" sz="4000" dirty="0"/>
              <a:t>Abdulrahman </a:t>
            </a:r>
            <a:r>
              <a:rPr lang="en-US" sz="4000" dirty="0" err="1"/>
              <a:t>Almarwan</a:t>
            </a:r>
            <a:endParaRPr lang="en-US" sz="4000" dirty="0"/>
          </a:p>
          <a:p>
            <a:pPr lvl="1"/>
            <a:r>
              <a:rPr lang="en-US" sz="4000" dirty="0"/>
              <a:t>Brandon </a:t>
            </a:r>
            <a:r>
              <a:rPr lang="en-US" sz="4000" dirty="0" err="1" smtClean="0"/>
              <a:t>Steup</a:t>
            </a:r>
            <a:endParaRPr lang="en-US" sz="4000" dirty="0"/>
          </a:p>
          <a:p>
            <a:pPr lvl="1"/>
            <a:r>
              <a:rPr lang="en-US" sz="4000" dirty="0"/>
              <a:t>Charity Fischer</a:t>
            </a:r>
          </a:p>
          <a:p>
            <a:pPr lvl="1"/>
            <a:r>
              <a:rPr lang="en-US" sz="4000" dirty="0"/>
              <a:t>Jeanie Hess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9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EDA8-9369-49DD-B7EF-81CE4BDA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1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53496-6AC4-4E24-99D4-8624920A1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43EAC-6007-4527-89D6-B14F3B3A8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Build a truss </a:t>
            </a:r>
          </a:p>
          <a:p>
            <a:r>
              <a:rPr lang="en-US" dirty="0" smtClean="0"/>
              <a:t>Calculate three force members using the method of sections</a:t>
            </a:r>
          </a:p>
          <a:p>
            <a:r>
              <a:rPr lang="en-US" dirty="0" smtClean="0"/>
              <a:t>Measure the three selected force members using Pasco Universal Interface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B61B7-8148-46A8-8EA9-F9531848D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CFE6A-19BC-4B78-821C-7B214A8CEF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Pasco truss members</a:t>
            </a:r>
          </a:p>
          <a:p>
            <a:r>
              <a:rPr lang="en-US" dirty="0" smtClean="0"/>
              <a:t>3 load cells</a:t>
            </a:r>
          </a:p>
          <a:p>
            <a:r>
              <a:rPr lang="en-US" dirty="0" smtClean="0"/>
              <a:t>2 1000g weights</a:t>
            </a:r>
          </a:p>
          <a:p>
            <a:r>
              <a:rPr lang="en-US" dirty="0" smtClean="0"/>
              <a:t>Pasco 850 Universal Interface</a:t>
            </a:r>
          </a:p>
          <a:p>
            <a:r>
              <a:rPr lang="en-US" dirty="0" smtClean="0"/>
              <a:t>Jfmatrix.com/analysis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3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31E5-59DE-43B1-9055-3A3B097C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1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1A0D4-E50C-42DF-80A1-8885369A3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DECBC-98C8-4FF0-8C00-D0A95BF04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299" y="2909101"/>
            <a:ext cx="4398917" cy="3591451"/>
          </a:xfrm>
        </p:spPr>
        <p:txBody>
          <a:bodyPr>
            <a:normAutofit/>
          </a:bodyPr>
          <a:lstStyle/>
          <a:p>
            <a:r>
              <a:rPr lang="en-US" dirty="0" smtClean="0"/>
              <a:t>Build a truss with</a:t>
            </a:r>
          </a:p>
          <a:p>
            <a:pPr lvl="1"/>
            <a:r>
              <a:rPr lang="en-US" dirty="0" smtClean="0"/>
              <a:t>One end on a roller</a:t>
            </a:r>
          </a:p>
          <a:p>
            <a:pPr lvl="1"/>
            <a:r>
              <a:rPr lang="en-US" dirty="0" smtClean="0"/>
              <a:t>One end on a hinge</a:t>
            </a:r>
          </a:p>
          <a:p>
            <a:pPr lvl="1"/>
            <a:r>
              <a:rPr lang="en-US" dirty="0" smtClean="0"/>
              <a:t>Two points with applied downward force of1000 grams</a:t>
            </a:r>
          </a:p>
          <a:p>
            <a:pPr lvl="1"/>
            <a:r>
              <a:rPr lang="en-US" dirty="0" smtClean="0"/>
              <a:t>That is 72cm wide and 18cm tall</a:t>
            </a:r>
          </a:p>
          <a:p>
            <a:r>
              <a:rPr lang="en-US" dirty="0" smtClean="0"/>
              <a:t>Select three members to solve</a:t>
            </a:r>
          </a:p>
          <a:p>
            <a:pPr lvl="1"/>
            <a:r>
              <a:rPr lang="en-US" dirty="0" smtClean="0"/>
              <a:t>We chose AB, BC, and GD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6" descr="METC 111 Truss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56216" y="1930620"/>
            <a:ext cx="5671168" cy="3974880"/>
          </a:xfrm>
        </p:spPr>
      </p:pic>
    </p:spTree>
    <p:extLst>
      <p:ext uri="{BB962C8B-B14F-4D97-AF65-F5344CB8AC3E}">
        <p14:creationId xmlns:p14="http://schemas.microsoft.com/office/powerpoint/2010/main" val="271940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5C38-4D45-4BAE-A9AC-C26A9BF9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A8BC0-67D6-41D3-816B-F581F57FC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BB011-7AF7-40CD-847D-A56B556DB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299" y="2909102"/>
            <a:ext cx="6475911" cy="2996398"/>
          </a:xfrm>
        </p:spPr>
        <p:txBody>
          <a:bodyPr>
            <a:normAutofit/>
          </a:bodyPr>
          <a:lstStyle/>
          <a:p>
            <a:r>
              <a:rPr lang="en-US" dirty="0" smtClean="0"/>
              <a:t>First find the moment about point E to solve for A</a:t>
            </a:r>
            <a:r>
              <a:rPr lang="en-US" baseline="-25000" dirty="0" smtClean="0"/>
              <a:t>Y</a:t>
            </a:r>
          </a:p>
          <a:p>
            <a:r>
              <a:rPr lang="en-US" dirty="0" smtClean="0"/>
              <a:t>Second find the moment about point G to solve for F</a:t>
            </a:r>
            <a:r>
              <a:rPr lang="en-US" baseline="-25000" dirty="0" smtClean="0"/>
              <a:t>BC</a:t>
            </a:r>
          </a:p>
        </p:txBody>
      </p:sp>
      <p:pic>
        <p:nvPicPr>
          <p:cNvPr id="7" name="Content Placeholder 6" descr="Paint GD section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780131" y="3866747"/>
            <a:ext cx="9117893" cy="2888700"/>
          </a:xfrm>
        </p:spPr>
      </p:pic>
    </p:spTree>
    <p:extLst>
      <p:ext uri="{BB962C8B-B14F-4D97-AF65-F5344CB8AC3E}">
        <p14:creationId xmlns:p14="http://schemas.microsoft.com/office/powerpoint/2010/main" val="305964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5C38-4D45-4BAE-A9AC-C26A9BF9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A8BC0-67D6-41D3-816B-F581F57FC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BB011-7AF7-40CD-847D-A56B556DB5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 the sum of forces in the Y direction of a section to find F</a:t>
            </a:r>
            <a:r>
              <a:rPr lang="en-US" baseline="-25000" dirty="0" smtClean="0"/>
              <a:t>AB</a:t>
            </a:r>
          </a:p>
          <a:p>
            <a:r>
              <a:rPr lang="en-US" dirty="0" smtClean="0"/>
              <a:t>Solve the sum of forces in the Y direction of a section to find F</a:t>
            </a:r>
            <a:r>
              <a:rPr lang="en-US" baseline="-25000" dirty="0" smtClean="0"/>
              <a:t>GD</a:t>
            </a:r>
            <a:endParaRPr lang="en-US" dirty="0"/>
          </a:p>
        </p:txBody>
      </p:sp>
      <p:pic>
        <p:nvPicPr>
          <p:cNvPr id="7" name="Content Placeholder 6" descr="Paint GD section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07828" y="952447"/>
            <a:ext cx="5113612" cy="5410256"/>
          </a:xfrm>
        </p:spPr>
      </p:pic>
    </p:spTree>
    <p:extLst>
      <p:ext uri="{BB962C8B-B14F-4D97-AF65-F5344CB8AC3E}">
        <p14:creationId xmlns:p14="http://schemas.microsoft.com/office/powerpoint/2010/main" val="305964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5C38-4D45-4BAE-A9AC-C26A9BF9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A8BC0-67D6-41D3-816B-F581F57FC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BB011-7AF7-40CD-847D-A56B556DB5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 the sum of forces in the Y direction of a section to find F</a:t>
            </a:r>
            <a:r>
              <a:rPr lang="en-US" baseline="-25000" dirty="0" smtClean="0"/>
              <a:t>AB</a:t>
            </a:r>
          </a:p>
          <a:p>
            <a:r>
              <a:rPr lang="en-US" dirty="0" smtClean="0"/>
              <a:t>Solve the sum of forces in the Y direction of a section to find F</a:t>
            </a:r>
            <a:r>
              <a:rPr lang="en-US" baseline="-25000" dirty="0" smtClean="0"/>
              <a:t>GD</a:t>
            </a:r>
            <a:endParaRPr lang="en-US" dirty="0"/>
          </a:p>
        </p:txBody>
      </p:sp>
      <p:pic>
        <p:nvPicPr>
          <p:cNvPr id="7" name="Content Placeholder 6" descr="Paint GD section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94542" y="1998618"/>
            <a:ext cx="5203155" cy="4076700"/>
          </a:xfrm>
        </p:spPr>
      </p:pic>
    </p:spTree>
    <p:extLst>
      <p:ext uri="{BB962C8B-B14F-4D97-AF65-F5344CB8AC3E}">
        <p14:creationId xmlns:p14="http://schemas.microsoft.com/office/powerpoint/2010/main" val="305964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5C38-4D45-4BAE-A9AC-C26A9BF9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</a:t>
            </a:r>
            <a:br>
              <a:rPr lang="en-US" dirty="0"/>
            </a:br>
            <a:r>
              <a:rPr lang="en-US" dirty="0"/>
              <a:t>Truss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A8BC0-67D6-41D3-816B-F581F57FC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BB011-7AF7-40CD-847D-A56B556DB5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Next was the physical experiment using the Pasco Truss members</a:t>
            </a:r>
          </a:p>
          <a:p>
            <a:r>
              <a:rPr lang="en-US" dirty="0" smtClean="0"/>
              <a:t>The 1000g weights were placed in equal distances from the middle and the end of the truss</a:t>
            </a:r>
          </a:p>
          <a:p>
            <a:r>
              <a:rPr lang="en-US" dirty="0" smtClean="0"/>
              <a:t>The load cells attached to the truss were plugged into </a:t>
            </a:r>
            <a:r>
              <a:rPr lang="en-US" dirty="0"/>
              <a:t>the Pasco 850 Universal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Five samples of data were taken per load cell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91913"/>
              </p:ext>
            </p:extLst>
          </p:nvPr>
        </p:nvGraphicFramePr>
        <p:xfrm>
          <a:off x="6339078" y="2414328"/>
          <a:ext cx="5382472" cy="398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17" y="39897"/>
            <a:ext cx="3895111" cy="21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6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34194205"/>
              </p:ext>
            </p:extLst>
          </p:nvPr>
        </p:nvGraphicFramePr>
        <p:xfrm>
          <a:off x="587744" y="372841"/>
          <a:ext cx="3214256" cy="2845528"/>
        </p:xfrm>
        <a:graphic>
          <a:graphicData uri="http://schemas.openxmlformats.org/drawingml/2006/table">
            <a:tbl>
              <a:tblPr/>
              <a:tblGrid>
                <a:gridCol w="803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1471.429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1101.02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-46.9388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1462.245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1109.184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-55.102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1454.082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1096.939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-53.0612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1484.694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1117.347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-53.0612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1475.51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1113.265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-47.9592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1469.592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1107.551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-51.2245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59E2AC8-47FA-460E-B72D-0C464C0F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Group 1</a:t>
            </a:r>
            <a:br>
              <a:rPr lang="en-US" sz="3200" dirty="0"/>
            </a:br>
            <a:r>
              <a:rPr lang="en-US" sz="3200" dirty="0"/>
              <a:t>Truss Project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0446B8-B7D2-490D-BA77-4FE3D81F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4785" y="777041"/>
            <a:ext cx="2664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baseline="-25000" dirty="0" smtClean="0"/>
              <a:t>Y</a:t>
            </a:r>
            <a:r>
              <a:rPr lang="en-US" sz="3600" dirty="0" smtClean="0"/>
              <a:t>=1000g</a:t>
            </a:r>
          </a:p>
          <a:p>
            <a:r>
              <a:rPr lang="en-US" sz="3600" dirty="0" smtClean="0"/>
              <a:t>F</a:t>
            </a:r>
            <a:r>
              <a:rPr lang="en-US" sz="3600" baseline="-25000" dirty="0" smtClean="0"/>
              <a:t>BC</a:t>
            </a:r>
            <a:r>
              <a:rPr lang="en-US" sz="3600" dirty="0" smtClean="0"/>
              <a:t>=1000g</a:t>
            </a:r>
          </a:p>
          <a:p>
            <a:r>
              <a:rPr lang="en-US" sz="3600" dirty="0" smtClean="0"/>
              <a:t>F</a:t>
            </a:r>
            <a:r>
              <a:rPr lang="en-US" sz="3600" baseline="-25000" dirty="0" smtClean="0"/>
              <a:t>AB</a:t>
            </a:r>
            <a:r>
              <a:rPr lang="en-US" sz="3600" dirty="0" smtClean="0"/>
              <a:t>=1414g</a:t>
            </a:r>
          </a:p>
          <a:p>
            <a:r>
              <a:rPr lang="en-US" sz="3600" dirty="0" smtClean="0"/>
              <a:t>F</a:t>
            </a:r>
            <a:r>
              <a:rPr lang="en-US" sz="3600" baseline="-25000" dirty="0" smtClean="0"/>
              <a:t>GD</a:t>
            </a:r>
            <a:r>
              <a:rPr lang="en-US" sz="3600" dirty="0" smtClean="0"/>
              <a:t>=0</a:t>
            </a:r>
            <a:endParaRPr lang="en-US" sz="3600" dirty="0"/>
          </a:p>
        </p:txBody>
      </p:sp>
      <p:pic>
        <p:nvPicPr>
          <p:cNvPr id="10" name="Picture 9" descr="METC 111 Truss inf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44" y="3662896"/>
            <a:ext cx="6621864" cy="303354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01206"/>
              </p:ext>
            </p:extLst>
          </p:nvPr>
        </p:nvGraphicFramePr>
        <p:xfrm>
          <a:off x="8005354" y="2864343"/>
          <a:ext cx="3482440" cy="2510430"/>
        </p:xfrm>
        <a:graphic>
          <a:graphicData uri="http://schemas.openxmlformats.org/drawingml/2006/table">
            <a:tbl>
              <a:tblPr/>
              <a:tblGrid>
                <a:gridCol w="87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086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Fab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Fbc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jfmatrix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1414.214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999.9999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1469.592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1107.551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-51.2245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1432.602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1035.85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-17.0749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44785" y="188175"/>
            <a:ext cx="19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 Calculations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3330" y="188175"/>
            <a:ext cx="20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Physical Experiment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0138" y="3345226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Jfmatrix</a:t>
            </a:r>
            <a:r>
              <a:rPr lang="en-US" dirty="0" smtClean="0"/>
              <a:t>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1400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220</TotalTime>
  <Words>393</Words>
  <Application>Microsoft Office PowerPoint</Application>
  <PresentationFormat>Widescreen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Badge</vt:lpstr>
      <vt:lpstr>Group 1 Truss project</vt:lpstr>
      <vt:lpstr>Group 1 Truss Project</vt:lpstr>
      <vt:lpstr>Group 1 Truss Project</vt:lpstr>
      <vt:lpstr>Group 1 Truss Project</vt:lpstr>
      <vt:lpstr>Group 1  Truss Project</vt:lpstr>
      <vt:lpstr>Group 1  Truss Project</vt:lpstr>
      <vt:lpstr>Group 1  Truss Project</vt:lpstr>
      <vt:lpstr>Group 1  Truss Project</vt:lpstr>
      <vt:lpstr>Group 1 Truss Project</vt:lpstr>
      <vt:lpstr>Group 1 Truss Project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 Truss project</dc:title>
  <dc:creator>Jeanie Hess</dc:creator>
  <cp:lastModifiedBy>Charity Anne Fischer</cp:lastModifiedBy>
  <cp:revision>20</cp:revision>
  <dcterms:created xsi:type="dcterms:W3CDTF">2018-05-01T22:15:36Z</dcterms:created>
  <dcterms:modified xsi:type="dcterms:W3CDTF">2019-04-08T19:01:43Z</dcterms:modified>
</cp:coreProperties>
</file>